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DFF9"/>
    <a:srgbClr val="00598E"/>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0"/>
    <p:restoredTop sz="93537"/>
  </p:normalViewPr>
  <p:slideViewPr>
    <p:cSldViewPr snapToGrid="0" snapToObjects="1">
      <p:cViewPr varScale="1">
        <p:scale>
          <a:sx n="119" d="100"/>
          <a:sy n="119" d="100"/>
        </p:scale>
        <p:origin x="1064" y="192"/>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6/22/21</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6/22/21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pic>
        <p:nvPicPr>
          <p:cNvPr id="8" name="Picture 7">
            <a:extLst>
              <a:ext uri="{FF2B5EF4-FFF2-40B4-BE49-F238E27FC236}">
                <a16:creationId xmlns:a16="http://schemas.microsoft.com/office/drawing/2014/main" id="{B274838C-C885-4ADB-8E29-C9ED539D39E1}"/>
              </a:ext>
            </a:extLst>
          </p:cNvPr>
          <p:cNvPicPr>
            <a:picLocks noChangeAspect="1"/>
          </p:cNvPicPr>
          <p:nvPr userDrawn="1"/>
        </p:nvPicPr>
        <p:blipFill>
          <a:blip r:embed="rId2"/>
          <a:stretch>
            <a:fillRect/>
          </a:stretch>
        </p:blipFill>
        <p:spPr>
          <a:xfrm>
            <a:off x="10455700" y="187496"/>
            <a:ext cx="1126700" cy="792404"/>
          </a:xfrm>
          <a:prstGeom prst="rect">
            <a:avLst/>
          </a:prstGeom>
        </p:spPr>
      </p:pic>
      <p:sp>
        <p:nvSpPr>
          <p:cNvPr id="11" name="Rectangle 10">
            <a:extLst>
              <a:ext uri="{FF2B5EF4-FFF2-40B4-BE49-F238E27FC236}">
                <a16:creationId xmlns:a16="http://schemas.microsoft.com/office/drawing/2014/main" id="{0BABD148-2958-44AF-AD75-D91804DB5B4E}"/>
              </a:ext>
            </a:extLst>
          </p:cNvPr>
          <p:cNvSpPr/>
          <p:nvPr userDrawn="1"/>
        </p:nvSpPr>
        <p:spPr>
          <a:xfrm>
            <a:off x="0" y="6126163"/>
            <a:ext cx="12192000" cy="1476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2" name="Picture 11">
            <a:extLst>
              <a:ext uri="{FF2B5EF4-FFF2-40B4-BE49-F238E27FC236}">
                <a16:creationId xmlns:a16="http://schemas.microsoft.com/office/drawing/2014/main" id="{2CEB8740-CB77-4D60-AEAC-15124AAA94D0}"/>
              </a:ext>
            </a:extLst>
          </p:cNvPr>
          <p:cNvPicPr>
            <a:picLocks noChangeAspect="1"/>
          </p:cNvPicPr>
          <p:nvPr userDrawn="1"/>
        </p:nvPicPr>
        <p:blipFill>
          <a:blip r:embed="rId3"/>
          <a:stretch>
            <a:fillRect/>
          </a:stretch>
        </p:blipFill>
        <p:spPr>
          <a:xfrm>
            <a:off x="720000" y="6424258"/>
            <a:ext cx="1850665" cy="118443"/>
          </a:xfrm>
          <a:prstGeom prst="rect">
            <a:avLst/>
          </a:prstGeom>
        </p:spPr>
      </p:pic>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energynetworks.org/"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EREC G97 Issue 2 2021</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22 June 2021</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idx="4294967295"/>
          </p:nvPr>
        </p:nvSpPr>
        <p:spPr>
          <a:xfrm>
            <a:off x="309564" y="188914"/>
            <a:ext cx="7129463" cy="719137"/>
          </a:xfrm>
        </p:spPr>
        <p:txBody>
          <a:bodyPr/>
          <a:lstStyle/>
          <a:p>
            <a:pPr eaLnBrk="1" hangingPunct="1">
              <a:defRPr/>
            </a:pPr>
            <a:r>
              <a:rPr sz="2400" dirty="0"/>
              <a:t>ENA EREC G9 Issue 8 2021</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919289" y="1350964"/>
            <a:ext cx="8137525" cy="564257"/>
          </a:xfrm>
          <a:ln/>
        </p:spPr>
        <p:txBody>
          <a:bodyPr>
            <a:spAutoFit/>
          </a:bodyPr>
          <a:lstStyle/>
          <a:p>
            <a:pPr algn="ctr">
              <a:spcBef>
                <a:spcPct val="50000"/>
              </a:spcBef>
              <a:buNone/>
            </a:pPr>
            <a:r>
              <a:rPr lang="en-GB" altLang="en-US" sz="2400" b="1" u="sng" dirty="0">
                <a:solidFill>
                  <a:srgbClr val="1F538D"/>
                </a:solidFill>
                <a:cs typeface="Arial" panose="020B0604020202020204" pitchFamily="34" charset="0"/>
              </a:rPr>
              <a:t>Process for the connection of harmonic sources and/or resonant plant in accordance with EREC G5</a:t>
            </a: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296069" y="2377430"/>
            <a:ext cx="11438731" cy="92333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solidFill>
                  <a:schemeClr val="bg1"/>
                </a:solidFill>
                <a:cs typeface="Times New Roman" panose="02020603050405020304" pitchFamily="18" charset="0"/>
              </a:rPr>
              <a:t>The bringing together of selected information from EREC G5 regarding key elements of the connection process and provides additional information on timescales, thus facilitating a consistent approach to connection of harmonic sources.</a:t>
            </a: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309564" y="3589818"/>
            <a:ext cx="3889375" cy="2379434"/>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endParaRPr lang="en-GB" altLang="en-US" sz="1300" dirty="0">
              <a:latin typeface="+mn-lt"/>
            </a:endParaRPr>
          </a:p>
          <a:p>
            <a:pPr marL="182563" lvl="2" indent="-174625">
              <a:lnSpc>
                <a:spcPct val="110000"/>
              </a:lnSpc>
              <a:spcBef>
                <a:spcPts val="200"/>
              </a:spcBef>
              <a:spcAft>
                <a:spcPts val="600"/>
              </a:spcAft>
              <a:buClr>
                <a:schemeClr val="accent4"/>
              </a:buClr>
              <a:defRPr/>
            </a:pPr>
            <a:r>
              <a:rPr lang="en-GB" altLang="en-US" sz="1300" dirty="0">
                <a:latin typeface="+mn-lt"/>
              </a:rPr>
              <a:t>Roles and responsibilities of the stakeholders involved in the application and connection process; Exchange of harmonic data; Scope and timing of the assessment of harmonic sources and/or resonant plant; Energisation of the connection and verification of compliance.</a:t>
            </a:r>
          </a:p>
          <a:p>
            <a:pPr marL="182563" lvl="2" indent="-174625">
              <a:lnSpc>
                <a:spcPct val="110000"/>
              </a:lnSpc>
              <a:spcBef>
                <a:spcPts val="200"/>
              </a:spcBef>
              <a:spcAft>
                <a:spcPts val="600"/>
              </a:spcAft>
              <a:buClr>
                <a:schemeClr val="accent4"/>
              </a:buClr>
              <a:defRPr/>
            </a:pPr>
            <a:r>
              <a:rPr lang="en-GB" altLang="en-US" sz="1300" dirty="0">
                <a:latin typeface="+mn-lt"/>
              </a:rPr>
              <a:t>Only covers Stage 3 Assessment from EREC G/5</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5736772" y="3731806"/>
            <a:ext cx="4032250" cy="843629"/>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182563" lvl="2" indent="-174625">
              <a:lnSpc>
                <a:spcPct val="110000"/>
              </a:lnSpc>
              <a:spcBef>
                <a:spcPts val="200"/>
              </a:spcBef>
              <a:buClr>
                <a:schemeClr val="accent4"/>
              </a:buClr>
              <a:defRPr/>
            </a:pPr>
            <a:r>
              <a:rPr lang="en-GB" altLang="en-US" sz="1300" dirty="0">
                <a:latin typeface="+mn-lt"/>
              </a:rPr>
              <a:t>1st issued: 2016</a:t>
            </a:r>
          </a:p>
          <a:p>
            <a:pPr marL="182563" lvl="2" indent="-174625">
              <a:lnSpc>
                <a:spcPct val="110000"/>
              </a:lnSpc>
              <a:spcBef>
                <a:spcPts val="200"/>
              </a:spcBef>
              <a:buClr>
                <a:schemeClr val="accent4"/>
              </a:buClr>
              <a:defRPr/>
            </a:pPr>
            <a:r>
              <a:rPr lang="en-GB" altLang="en-US" sz="1300" dirty="0">
                <a:latin typeface="+mn-lt"/>
              </a:rPr>
              <a:t>2021: Major revision as detailed overleaf</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208984" y="1821800"/>
            <a:ext cx="22958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DOCUMENT PURPOSE</a:t>
            </a:r>
            <a:endParaRPr lang="en-GB" altLang="en-US" sz="1800" b="1" dirty="0">
              <a:solidFill>
                <a:srgbClr val="1F538D"/>
              </a:solidFill>
              <a:cs typeface="Times New Roman" panose="02020603050405020304" pitchFamily="18" charset="0"/>
            </a:endParaRPr>
          </a:p>
        </p:txBody>
      </p:sp>
      <p:sp>
        <p:nvSpPr>
          <p:cNvPr id="8" name="Slide Number Placeholder 5">
            <a:extLst>
              <a:ext uri="{FF2B5EF4-FFF2-40B4-BE49-F238E27FC236}">
                <a16:creationId xmlns:a16="http://schemas.microsoft.com/office/drawing/2014/main" id="{7171B638-E59B-4A14-8066-7B4E0DB892B7}"/>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2</a:t>
            </a:fld>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idx="4294967295"/>
          </p:nvPr>
        </p:nvSpPr>
        <p:spPr>
          <a:xfrm>
            <a:off x="367505" y="188914"/>
            <a:ext cx="7129463" cy="719137"/>
          </a:xfrm>
        </p:spPr>
        <p:txBody>
          <a:bodyPr/>
          <a:lstStyle/>
          <a:p>
            <a:pPr eaLnBrk="1" hangingPunct="1">
              <a:defRPr/>
            </a:pPr>
            <a:r>
              <a:rPr sz="2400" dirty="0"/>
              <a:t>ENA EREC G9</a:t>
            </a:r>
            <a:r>
              <a:rPr lang="en-GB" sz="2400" dirty="0"/>
              <a:t>7</a:t>
            </a:r>
            <a:r>
              <a:rPr sz="2400" dirty="0"/>
              <a:t> Issue </a:t>
            </a:r>
            <a:r>
              <a:rPr lang="en-GB" sz="2400" dirty="0"/>
              <a:t>2</a:t>
            </a:r>
            <a:r>
              <a:rPr sz="2400" dirty="0"/>
              <a:t> 2021</a:t>
            </a:r>
            <a:br>
              <a:rPr sz="2400" dirty="0"/>
            </a:br>
            <a:r>
              <a:rPr sz="2400" dirty="0"/>
              <a:t>Revision Summary</a:t>
            </a:r>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4" y="1328737"/>
            <a:ext cx="8163309" cy="186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a:spcBef>
                <a:spcPct val="50000"/>
              </a:spcBef>
              <a:buFontTx/>
              <a:buNone/>
            </a:pPr>
            <a:endParaRPr lang="en-US" altLang="en-US" sz="1000" b="1" u="sng" dirty="0">
              <a:solidFill>
                <a:srgbClr val="1F538D"/>
              </a:solidFill>
            </a:endParaRPr>
          </a:p>
          <a:p>
            <a:pPr lvl="1">
              <a:spcBef>
                <a:spcPts val="600"/>
              </a:spcBef>
              <a:buFont typeface="Symbol" panose="05050102010706020507" pitchFamily="18" charset="2"/>
              <a:buChar char=""/>
            </a:pPr>
            <a:r>
              <a:rPr lang="en-GB" altLang="en-US" sz="1400" dirty="0">
                <a:solidFill>
                  <a:srgbClr val="1F538D"/>
                </a:solidFill>
                <a:cs typeface="Times New Roman" panose="02020603050405020304" pitchFamily="18" charset="0"/>
              </a:rPr>
              <a:t>Alignment with revised Stage 3 connection process in issue 5 of EREC G5</a:t>
            </a:r>
          </a:p>
          <a:p>
            <a:pPr lvl="1">
              <a:spcBef>
                <a:spcPts val="600"/>
              </a:spcBef>
              <a:buFont typeface="Symbol" panose="05050102010706020507" pitchFamily="18" charset="2"/>
              <a:buChar char=""/>
            </a:pPr>
            <a:r>
              <a:rPr lang="en-GB" altLang="en-US" sz="1400" dirty="0">
                <a:solidFill>
                  <a:srgbClr val="1F538D"/>
                </a:solidFill>
                <a:cs typeface="Times New Roman" panose="02020603050405020304" pitchFamily="18" charset="0"/>
              </a:rPr>
              <a:t>Terminology aligned with new terminology in Issue 5 of EREC G5</a:t>
            </a:r>
          </a:p>
          <a:p>
            <a:pPr lvl="1">
              <a:spcBef>
                <a:spcPts val="600"/>
              </a:spcBef>
              <a:buFont typeface="Symbol" panose="05050102010706020507" pitchFamily="18" charset="2"/>
              <a:buChar char=""/>
            </a:pPr>
            <a:r>
              <a:rPr lang="en-GB" altLang="en-US" sz="1400" dirty="0">
                <a:solidFill>
                  <a:srgbClr val="1F538D"/>
                </a:solidFill>
                <a:cs typeface="Times New Roman" panose="02020603050405020304" pitchFamily="18" charset="0"/>
              </a:rPr>
              <a:t>Deletions due to the incorporation of some of the content of EREC G97 Issue 1 into EREC G5 Issue 5</a:t>
            </a:r>
          </a:p>
          <a:p>
            <a:pPr lvl="1">
              <a:spcBef>
                <a:spcPts val="600"/>
              </a:spcBef>
              <a:buFont typeface="Symbol" panose="05050102010706020507" pitchFamily="18" charset="2"/>
              <a:buChar char=""/>
            </a:pPr>
            <a:r>
              <a:rPr lang="en-GB" altLang="en-US" sz="1400" dirty="0">
                <a:solidFill>
                  <a:srgbClr val="1F538D"/>
                </a:solidFill>
                <a:cs typeface="Times New Roman" panose="02020603050405020304" pitchFamily="18" charset="0"/>
              </a:rPr>
              <a:t>Addition of Annex detailing the changes between EREC G5/4-1 and EREC G5 Issue 5</a:t>
            </a: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915402" y="2781301"/>
            <a:ext cx="2952750" cy="83099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b="1" dirty="0">
                <a:solidFill>
                  <a:schemeClr val="bg1"/>
                </a:solidFill>
                <a:cs typeface="Times New Roman" panose="02020603050405020304" pitchFamily="18" charset="0"/>
              </a:rPr>
              <a:t>Alignment with terminology and content of EREC G5 Issue 5</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871745" y="1805783"/>
            <a:ext cx="2952750" cy="369887"/>
          </a:xfrm>
          <a:prstGeom prst="rect">
            <a:avLst/>
          </a:prstGeom>
          <a:solidFill>
            <a:srgbClr val="92D050"/>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Major</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871745" y="2411413"/>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871745" y="1399381"/>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
        <p:nvSpPr>
          <p:cNvPr id="8" name="Slide Number Placeholder 5">
            <a:extLst>
              <a:ext uri="{FF2B5EF4-FFF2-40B4-BE49-F238E27FC236}">
                <a16:creationId xmlns:a16="http://schemas.microsoft.com/office/drawing/2014/main" id="{2F842C71-138B-4F32-80C1-F5FC3D8503AB}"/>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idx="4294967295"/>
          </p:nvPr>
        </p:nvSpPr>
        <p:spPr>
          <a:xfrm>
            <a:off x="334962" y="188914"/>
            <a:ext cx="7129463" cy="719137"/>
          </a:xfrm>
        </p:spPr>
        <p:txBody>
          <a:bodyPr/>
          <a:lstStyle/>
          <a:p>
            <a:pPr eaLnBrk="1" hangingPunct="1">
              <a:defRPr/>
            </a:pPr>
            <a:r>
              <a:rPr sz="2400" dirty="0"/>
              <a:t>ENA EREC G9 Issue 8 2021</a:t>
            </a:r>
            <a:br>
              <a:rPr sz="2400" dirty="0"/>
            </a:br>
            <a:r>
              <a:rPr sz="2400" dirty="0"/>
              <a:t>Revision Summary</a:t>
            </a:r>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359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marL="266700" lvl="2" indent="-258763">
              <a:lnSpc>
                <a:spcPts val="2200"/>
              </a:lnSpc>
              <a:spcBef>
                <a:spcPts val="400"/>
              </a:spcBef>
              <a:buClr>
                <a:schemeClr val="accent4"/>
              </a:buClr>
            </a:pPr>
            <a:r>
              <a:rPr lang="en-GB" altLang="en-US" sz="1900" dirty="0">
                <a:latin typeface="+mn-lt"/>
              </a:rPr>
              <a:t>Primarily, those who are concerned with the power quality aspects of providing connections of new or additional supplies falling within the Stage 3 assessment process of EREC G5. ENA Member Companies should review their relevant documentation and update, as necessary</a:t>
            </a:r>
          </a:p>
        </p:txBody>
      </p:sp>
      <p:sp>
        <p:nvSpPr>
          <p:cNvPr id="7" name="Rectangle 6">
            <a:extLst>
              <a:ext uri="{FF2B5EF4-FFF2-40B4-BE49-F238E27FC236}">
                <a16:creationId xmlns:a16="http://schemas.microsoft.com/office/drawing/2014/main" id="{A720A030-5C7C-4171-851F-6916CE9D5CA3}"/>
              </a:ext>
            </a:extLst>
          </p:cNvPr>
          <p:cNvSpPr/>
          <p:nvPr/>
        </p:nvSpPr>
        <p:spPr>
          <a:xfrm>
            <a:off x="2028031" y="3224804"/>
            <a:ext cx="8135937" cy="155427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00598E"/>
                </a:solidFill>
                <a:cs typeface="Times New Roman" panose="02020603050405020304" pitchFamily="18" charset="0"/>
              </a:rPr>
              <a:t>EREC G97 is a companion document to EREC G5. The additional information it provides should be useful to ENA Member Companies, connection applicants and third parties to facilitate the connection of harmonic sources to the network at all voltage levels. </a:t>
            </a:r>
          </a:p>
          <a:p>
            <a:pPr marL="0" lvl="2">
              <a:spcBef>
                <a:spcPts val="600"/>
              </a:spcBef>
              <a:defRPr/>
            </a:pPr>
            <a:endParaRPr lang="en-GB" altLang="en-US" b="1" dirty="0">
              <a:solidFill>
                <a:srgbClr val="00598E"/>
              </a:solidFill>
              <a:cs typeface="Times New Roman" panose="02020603050405020304" pitchFamily="18" charset="0"/>
            </a:endParaRPr>
          </a:p>
        </p:txBody>
      </p:sp>
      <p:sp>
        <p:nvSpPr>
          <p:cNvPr id="5" name="Slide Number Placeholder 5">
            <a:extLst>
              <a:ext uri="{FF2B5EF4-FFF2-40B4-BE49-F238E27FC236}">
                <a16:creationId xmlns:a16="http://schemas.microsoft.com/office/drawing/2014/main" id="{8DEDC040-8DF7-4935-922B-0D654373E32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idx="4294967295"/>
          </p:nvPr>
        </p:nvSpPr>
        <p:spPr>
          <a:xfrm>
            <a:off x="348798" y="188914"/>
            <a:ext cx="7129463" cy="719137"/>
          </a:xfrm>
        </p:spPr>
        <p:txBody>
          <a:bodyPr/>
          <a:lstStyle/>
          <a:p>
            <a:pPr>
              <a:defRPr/>
            </a:pPr>
            <a:r>
              <a:rPr sz="2400" dirty="0"/>
              <a:t>ENA EREC G9 Issue 8 2021</a:t>
            </a:r>
            <a:br>
              <a:rPr sz="2400" dirty="0">
                <a:solidFill>
                  <a:prstClr val="white"/>
                </a:solidFill>
              </a:rPr>
            </a:br>
            <a:r>
              <a:rPr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2514217072"/>
              </p:ext>
            </p:extLst>
          </p:nvPr>
        </p:nvGraphicFramePr>
        <p:xfrm>
          <a:off x="2568218" y="1817791"/>
          <a:ext cx="6517140" cy="3786351"/>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mn-ea"/>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kern="1200" dirty="0">
                          <a:solidFill>
                            <a:srgbClr val="000000"/>
                          </a:solidFill>
                          <a:effectLst/>
                          <a:latin typeface="+mn-lt"/>
                          <a:ea typeface="+mn-ea"/>
                          <a:cs typeface="+mn-cs"/>
                        </a:rPr>
                        <a:t>Nil</a:t>
                      </a:r>
                    </a:p>
                  </a:txBody>
                  <a:tcPr marL="60436" marR="60436" marT="0" marB="0">
                    <a:solidFill>
                      <a:srgbClr val="C1DFF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latin typeface="+mn-lt"/>
                          <a:ea typeface="+mn-ea"/>
                        </a:rPr>
                        <a:t>No safety implications identified </a:t>
                      </a:r>
                    </a:p>
                  </a:txBody>
                  <a:tcPr marL="60436" marR="60436" marT="0" marB="0"/>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mn-ea"/>
                        </a:rPr>
                        <a:t>No environmental implications identified. </a:t>
                      </a:r>
                    </a:p>
                  </a:txBody>
                  <a:tcPr marL="60436" marR="60436" marT="0" marB="0"/>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2</a:t>
                      </a:r>
                      <a:endParaRPr lang="en-GB" sz="1100" dirty="0">
                        <a:solidFill>
                          <a:srgbClr val="000000"/>
                        </a:solidFill>
                        <a:effectLst/>
                        <a:latin typeface="Arial" panose="020B0604020202020204" pitchFamily="34" charset="0"/>
                        <a:ea typeface="+mn-ea"/>
                      </a:endParaRPr>
                    </a:p>
                  </a:txBody>
                  <a:tcPr marL="60436" marR="60436" marT="0" marB="0">
                    <a:solidFill>
                      <a:srgbClr val="92D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mn-ea"/>
                        </a:rPr>
                        <a:t>EREC G97 sets out the apportionment of responsibilities between NOs and new connection applicants. </a:t>
                      </a:r>
                    </a:p>
                  </a:txBody>
                  <a:tcPr marL="60436" marR="60436" marT="0" marB="0"/>
                </a:tc>
                <a:extLst>
                  <a:ext uri="{0D108BD9-81ED-4DB2-BD59-A6C34878D82A}">
                    <a16:rowId xmlns:a16="http://schemas.microsoft.com/office/drawing/2014/main" val="10003"/>
                  </a:ext>
                </a:extLst>
              </a:tr>
              <a:tr h="586259">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mn-ea"/>
                      </a:endParaRPr>
                    </a:p>
                  </a:txBody>
                  <a:tcPr marL="60436" marR="60436"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mn-ea"/>
                        </a:rPr>
                        <a:t>No performance implications identified as these are contained in EREC G5. </a:t>
                      </a: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2</a:t>
                      </a:r>
                      <a:endParaRPr lang="en-GB" sz="1100" dirty="0">
                        <a:solidFill>
                          <a:srgbClr val="000000"/>
                        </a:solidFill>
                        <a:effectLst/>
                        <a:latin typeface="Arial" panose="020B0604020202020204" pitchFamily="34" charset="0"/>
                        <a:ea typeface="+mn-ea"/>
                      </a:endParaRPr>
                    </a:p>
                  </a:txBody>
                  <a:tcPr marL="60436" marR="60436" marT="0" marB="0">
                    <a:solidFill>
                      <a:srgbClr val="92D05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mn-ea"/>
                        </a:rPr>
                        <a:t>No significant statutory or Regulatory implications identified, although EREC G97-1 is referenced in EREC G5 which is an Annex 1 DCode document. </a:t>
                      </a:r>
                    </a:p>
                  </a:txBody>
                  <a:tcPr marL="60436" marR="60436" marT="0" marB="0"/>
                </a:tc>
                <a:extLst>
                  <a:ext uri="{0D108BD9-81ED-4DB2-BD59-A6C34878D82A}">
                    <a16:rowId xmlns:a16="http://schemas.microsoft.com/office/drawing/2014/main" val="10005"/>
                  </a:ext>
                </a:extLst>
              </a:tr>
              <a:tr h="339425">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mn-ea"/>
                      </a:endParaRPr>
                    </a:p>
                  </a:txBody>
                  <a:tcPr marL="60436" marR="60436" marT="0" marB="0"/>
                </a:tc>
                <a:tc>
                  <a:txBody>
                    <a:bodyPr/>
                    <a:lstStyle/>
                    <a:p>
                      <a:pPr marL="0" marR="0" algn="ctr">
                        <a:spcBef>
                          <a:spcPts val="0"/>
                        </a:spcBef>
                        <a:spcAft>
                          <a:spcPts val="0"/>
                        </a:spcAft>
                      </a:pPr>
                      <a:r>
                        <a:rPr lang="en-GB" sz="1100" dirty="0">
                          <a:solidFill>
                            <a:srgbClr val="000000"/>
                          </a:solidFill>
                          <a:effectLst/>
                        </a:rPr>
                        <a:t>3</a:t>
                      </a:r>
                      <a:endParaRPr lang="en-GB" sz="1100" dirty="0">
                        <a:solidFill>
                          <a:srgbClr val="000000"/>
                        </a:solidFill>
                        <a:effectLst/>
                        <a:latin typeface="Arial" panose="020B0604020202020204" pitchFamily="34" charset="0"/>
                        <a:ea typeface="+mn-ea"/>
                      </a:endParaRPr>
                    </a:p>
                  </a:txBody>
                  <a:tcPr marL="60436" marR="60436" marT="0" marB="0">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mn-ea"/>
                        </a:rPr>
                        <a:t>EREC G97 is a companion document to EREC G5 which is used by NOs, connection applicants and third parties to facilitate connection of harmonic sources to the network at all voltage levels. </a:t>
                      </a: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
        <p:nvSpPr>
          <p:cNvPr id="5" name="Slide Number Placeholder 5">
            <a:extLst>
              <a:ext uri="{FF2B5EF4-FFF2-40B4-BE49-F238E27FC236}">
                <a16:creationId xmlns:a16="http://schemas.microsoft.com/office/drawing/2014/main" id="{5235E6BF-3CD8-4746-8240-CB6A85A9EBC6}"/>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541231" y="1393697"/>
            <a:ext cx="10038896"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marL="266700" lvl="2" indent="-258763">
              <a:lnSpc>
                <a:spcPts val="2200"/>
              </a:lnSpc>
              <a:spcBef>
                <a:spcPts val="400"/>
              </a:spcBef>
              <a:buClr>
                <a:schemeClr val="accent4"/>
              </a:buClr>
            </a:pPr>
            <a:r>
              <a:rPr lang="en-GB" altLang="en-US" sz="1900" dirty="0">
                <a:latin typeface="+mn-lt"/>
              </a:rPr>
              <a:t>ENA EREC G97 Issue 2 2021 is a major revision of Issue 1</a:t>
            </a:r>
          </a:p>
          <a:p>
            <a:pPr marL="266700" lvl="2" indent="-258763">
              <a:lnSpc>
                <a:spcPts val="2200"/>
              </a:lnSpc>
              <a:spcBef>
                <a:spcPts val="400"/>
              </a:spcBef>
              <a:buClr>
                <a:schemeClr val="accent4"/>
              </a:buClr>
            </a:pPr>
            <a:r>
              <a:rPr lang="en-GB" altLang="en-US" sz="1900" dirty="0">
                <a:latin typeface="+mn-lt"/>
              </a:rPr>
              <a:t>ENA Member Companies to review their relevant documentation and operating procedures concerned with the power quality aspects of providing connections of new or additional supplies falling within the Stage 3 assessment process of EREC G5.</a:t>
            </a:r>
          </a:p>
        </p:txBody>
      </p:sp>
      <p:sp>
        <p:nvSpPr>
          <p:cNvPr id="6" name="Title 2">
            <a:extLst>
              <a:ext uri="{FF2B5EF4-FFF2-40B4-BE49-F238E27FC236}">
                <a16:creationId xmlns:a16="http://schemas.microsoft.com/office/drawing/2014/main" id="{EDFE5129-6F34-4A36-B819-5D76E5C4501E}"/>
              </a:ext>
            </a:extLst>
          </p:cNvPr>
          <p:cNvSpPr>
            <a:spLocks noGrp="1"/>
          </p:cNvSpPr>
          <p:nvPr>
            <p:ph type="title" idx="4294967295"/>
          </p:nvPr>
        </p:nvSpPr>
        <p:spPr>
          <a:xfrm>
            <a:off x="294497" y="183517"/>
            <a:ext cx="7129463" cy="719137"/>
          </a:xfrm>
        </p:spPr>
        <p:txBody>
          <a:bodyPr/>
          <a:lstStyle/>
          <a:p>
            <a:pPr eaLnBrk="1" hangingPunct="1">
              <a:defRPr/>
            </a:pPr>
            <a:r>
              <a:rPr sz="2400" dirty="0"/>
              <a:t>ENA EREC G9</a:t>
            </a:r>
            <a:r>
              <a:rPr lang="en-GB" sz="2400" dirty="0"/>
              <a:t>7</a:t>
            </a:r>
            <a:r>
              <a:rPr sz="2400" dirty="0"/>
              <a:t> Issue </a:t>
            </a:r>
            <a:r>
              <a:rPr lang="en-GB" sz="2400" dirty="0"/>
              <a:t>2</a:t>
            </a:r>
            <a:r>
              <a:rPr sz="2400" dirty="0"/>
              <a:t> 2021</a:t>
            </a:r>
            <a:br>
              <a:rPr sz="2400" dirty="0"/>
            </a:br>
            <a:r>
              <a:rPr sz="2400" dirty="0"/>
              <a:t>Revision Summary</a:t>
            </a:r>
          </a:p>
        </p:txBody>
      </p:sp>
      <p:sp>
        <p:nvSpPr>
          <p:cNvPr id="8" name="Rectangle 7">
            <a:extLst>
              <a:ext uri="{FF2B5EF4-FFF2-40B4-BE49-F238E27FC236}">
                <a16:creationId xmlns:a16="http://schemas.microsoft.com/office/drawing/2014/main" id="{24B462C5-A605-426F-9F2C-1C198511F91A}"/>
              </a:ext>
            </a:extLst>
          </p:cNvPr>
          <p:cNvSpPr/>
          <p:nvPr/>
        </p:nvSpPr>
        <p:spPr>
          <a:xfrm>
            <a:off x="2927648" y="4287030"/>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b="1"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
        <p:nvSpPr>
          <p:cNvPr id="5" name="Slide Number Placeholder 5">
            <a:extLst>
              <a:ext uri="{FF2B5EF4-FFF2-40B4-BE49-F238E27FC236}">
                <a16:creationId xmlns:a16="http://schemas.microsoft.com/office/drawing/2014/main" id="{AE073FB1-5B2F-4EB5-A544-A76696150D3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6</a:t>
            </a:fld>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
        <p:nvSpPr>
          <p:cNvPr id="3" name="Slide Number Placeholder 5">
            <a:extLst>
              <a:ext uri="{FF2B5EF4-FFF2-40B4-BE49-F238E27FC236}">
                <a16:creationId xmlns:a16="http://schemas.microsoft.com/office/drawing/2014/main" id="{FBB60B51-3B7E-483C-B3AC-58ECE060DF9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7</a:t>
            </a:fld>
            <a:endParaRPr lang="en-GB" dirty="0"/>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1D2EFC-FBD4-40BC-B092-96164D082C9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1AD3A548-A1E0-44F6-86C2-A5326A328A06}">
  <ds:schemaRefs>
    <ds:schemaRef ds:uri="http://schemas.microsoft.com/sharepoint/v3/contenttype/forms"/>
  </ds:schemaRefs>
</ds:datastoreItem>
</file>

<file path=customXml/itemProps3.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54</TotalTime>
  <Words>554</Words>
  <Application>Microsoft Macintosh PowerPoint</Application>
  <PresentationFormat>Widescreen</PresentationFormat>
  <Paragraphs>69</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System Font Regular</vt:lpstr>
      <vt:lpstr>Office Theme</vt:lpstr>
      <vt:lpstr>Energy Networks Association</vt:lpstr>
      <vt:lpstr>ENA EREC G9 Issue 8 2021 Revision Summary</vt:lpstr>
      <vt:lpstr>ENA EREC G97 Issue 2 2021 Revision Summary</vt:lpstr>
      <vt:lpstr>ENA EREC G9 Issue 8 2021 Revision Summary</vt:lpstr>
      <vt:lpstr>ENA EREC G9 Issue 8 2021 Revision Summary</vt:lpstr>
      <vt:lpstr>ENA EREC G97 Issue 2 2021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David Crawley</cp:lastModifiedBy>
  <cp:revision>7</cp:revision>
  <dcterms:created xsi:type="dcterms:W3CDTF">2021-02-25T16:00:29Z</dcterms:created>
  <dcterms:modified xsi:type="dcterms:W3CDTF">2021-06-22T14:08:52Z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